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64" r:id="rId3"/>
    <p:sldId id="256" r:id="rId4"/>
    <p:sldId id="257" r:id="rId5"/>
    <p:sldId id="259" r:id="rId6"/>
    <p:sldId id="258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Описание: C:\Documents and Settings\User\Рабочий стол\всякое ПМТ\1,3 логотип\логотип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2113915" cy="14192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843808" y="332656"/>
            <a:ext cx="60486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Государственное автономное профессиональное  образовательное  </a:t>
            </a:r>
            <a:r>
              <a:rPr lang="ru-RU" dirty="0" smtClean="0"/>
              <a:t>учреждений Свердловской </a:t>
            </a:r>
            <a:r>
              <a:rPr lang="ru-RU" dirty="0"/>
              <a:t>области</a:t>
            </a:r>
          </a:p>
          <a:p>
            <a:pPr algn="ctr"/>
            <a:r>
              <a:rPr lang="ru-RU" dirty="0"/>
              <a:t>«Полевской многопрофильный техникум </a:t>
            </a:r>
          </a:p>
          <a:p>
            <a:pPr algn="ctr"/>
            <a:r>
              <a:rPr lang="ru-RU" dirty="0"/>
              <a:t>им. В.И. Назарова»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55576" y="2348880"/>
            <a:ext cx="7876397" cy="2160240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Педагогическим работникам</a:t>
            </a:r>
          </a:p>
          <a:p>
            <a:pPr marL="0" indent="0" algn="ctr">
              <a:buNone/>
            </a:pPr>
            <a:r>
              <a:rPr lang="ru-RU" b="1" dirty="0"/>
              <a:t>д</a:t>
            </a:r>
            <a:r>
              <a:rPr lang="ru-RU" b="1" dirty="0" smtClean="0"/>
              <a:t>ля ознакомления и внесения предложений в программу развития техникума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92764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совещания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Определить основные направления деятельности организации </a:t>
            </a:r>
          </a:p>
          <a:p>
            <a:pPr marL="0" indent="0" algn="ctr">
              <a:buNone/>
            </a:pPr>
            <a:r>
              <a:rPr lang="ru-RU" b="1" dirty="0" smtClean="0"/>
              <a:t>на 2021-2023 год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92598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91880" y="998813"/>
            <a:ext cx="2448272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Наблюдательный совет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800708"/>
            <a:ext cx="1800200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служба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484784"/>
            <a:ext cx="1872208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(проектные ) группы по разработке ОПОП 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3068960"/>
            <a:ext cx="1800200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Подразделение по взаимодействию с работодателями и организации учебно-производственной практики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83568" y="4509120"/>
            <a:ext cx="19442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фирма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5157192"/>
            <a:ext cx="1872208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Учебно-производственные лаборатории и мастерские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5373216"/>
            <a:ext cx="2088232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Административно-хозяйственная часть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Бухгалтерия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07904" y="2924944"/>
            <a:ext cx="1944216" cy="7560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804248" y="980728"/>
            <a:ext cx="1872208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Подразделение по обеспечению качества образования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88224" y="2780928"/>
            <a:ext cx="208823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Подразделение по обеспечению профессионального развития педагогических работников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16216" y="4869160"/>
            <a:ext cx="2160240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Подразделение дополнительного профессионального образования и производственной деятельности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43608" y="188640"/>
            <a:ext cx="7344816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Базовая модель управления организацией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6" name="Двойная стрелка вверх/вниз 15"/>
          <p:cNvSpPr/>
          <p:nvPr/>
        </p:nvSpPr>
        <p:spPr>
          <a:xfrm>
            <a:off x="4653720" y="1677506"/>
            <a:ext cx="139160" cy="1247438"/>
          </a:xfrm>
          <a:prstGeom prst="up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270" y="3717032"/>
            <a:ext cx="266762" cy="165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24" name="Прямая со стрелкой 1023"/>
          <p:cNvCxnSpPr>
            <a:endCxn id="5" idx="3"/>
          </p:cNvCxnSpPr>
          <p:nvPr/>
        </p:nvCxnSpPr>
        <p:spPr>
          <a:xfrm flipH="1" flipV="1">
            <a:off x="2411760" y="1052736"/>
            <a:ext cx="1296144" cy="187220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8" name="Прямая со стрелкой 1037"/>
          <p:cNvCxnSpPr>
            <a:stCxn id="11" idx="1"/>
            <a:endCxn id="6" idx="3"/>
          </p:cNvCxnSpPr>
          <p:nvPr/>
        </p:nvCxnSpPr>
        <p:spPr>
          <a:xfrm flipH="1" flipV="1">
            <a:off x="2483768" y="2060848"/>
            <a:ext cx="1224136" cy="124213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0" name="Прямая со стрелкой 1039"/>
          <p:cNvCxnSpPr>
            <a:endCxn id="7" idx="3"/>
          </p:cNvCxnSpPr>
          <p:nvPr/>
        </p:nvCxnSpPr>
        <p:spPr>
          <a:xfrm flipH="1">
            <a:off x="2483768" y="3429000"/>
            <a:ext cx="1224136" cy="28803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Прямая со стрелкой 1041"/>
          <p:cNvCxnSpPr>
            <a:endCxn id="8" idx="3"/>
          </p:cNvCxnSpPr>
          <p:nvPr/>
        </p:nvCxnSpPr>
        <p:spPr>
          <a:xfrm flipH="1">
            <a:off x="2627784" y="3573016"/>
            <a:ext cx="1080120" cy="111612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Прямая со стрелкой 1043"/>
          <p:cNvCxnSpPr/>
          <p:nvPr/>
        </p:nvCxnSpPr>
        <p:spPr>
          <a:xfrm flipH="1">
            <a:off x="2627784" y="3681028"/>
            <a:ext cx="1296144" cy="183620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Прямая со стрелкой 1045"/>
          <p:cNvCxnSpPr/>
          <p:nvPr/>
        </p:nvCxnSpPr>
        <p:spPr>
          <a:xfrm flipV="1">
            <a:off x="5652120" y="1772816"/>
            <a:ext cx="1152128" cy="129614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Прямая со стрелкой 1047"/>
          <p:cNvCxnSpPr>
            <a:endCxn id="13" idx="1"/>
          </p:cNvCxnSpPr>
          <p:nvPr/>
        </p:nvCxnSpPr>
        <p:spPr>
          <a:xfrm>
            <a:off x="5652120" y="3429000"/>
            <a:ext cx="93610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0" name="Прямая со стрелкой 1049"/>
          <p:cNvCxnSpPr/>
          <p:nvPr/>
        </p:nvCxnSpPr>
        <p:spPr>
          <a:xfrm>
            <a:off x="5652120" y="3681028"/>
            <a:ext cx="864096" cy="126014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402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60648"/>
            <a:ext cx="6696744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Действующая модель (базовая) ГАПОУ СО «Полевской многопрофильный техникум им. В.И. Назарова»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268760"/>
            <a:ext cx="252028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УМР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42363" y="4137496"/>
            <a:ext cx="1584176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79239" y="1052736"/>
            <a:ext cx="172819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50436" y="4941168"/>
            <a:ext cx="122413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АХЧ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34612" y="4941168"/>
            <a:ext cx="122413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бухгалтер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62504" y="2204864"/>
            <a:ext cx="158417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2204864"/>
            <a:ext cx="2376264" cy="193263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Методическая служба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Рабочие группы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Подразделение ДПО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Подразделение по обеспечению профессионального развития педагогических работников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967271" y="5013176"/>
            <a:ext cx="1440160" cy="86409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Подразделение по обеспечению качества образования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44208" y="1916832"/>
            <a:ext cx="2160240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Подразделение по взаимодействию с работодателями и организации учебно-производственной практики</a:t>
            </a:r>
          </a:p>
          <a:p>
            <a:pPr marL="171450" indent="-171450" algn="ctr">
              <a:buFontTx/>
              <a:buChar char="-"/>
            </a:pP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Учебно-производственные лаборатории и мастерские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066720" y="3603228"/>
            <a:ext cx="1135461" cy="61786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Учебная фирма????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/>
          <p:cNvCxnSpPr/>
          <p:nvPr/>
        </p:nvCxnSpPr>
        <p:spPr>
          <a:xfrm flipH="1" flipV="1">
            <a:off x="2771800" y="1700808"/>
            <a:ext cx="1090704" cy="64807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endCxn id="5" idx="1"/>
          </p:cNvCxnSpPr>
          <p:nvPr/>
        </p:nvCxnSpPr>
        <p:spPr>
          <a:xfrm flipV="1">
            <a:off x="5446680" y="1340768"/>
            <a:ext cx="1232559" cy="100811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3995936" y="2996952"/>
            <a:ext cx="72008" cy="194421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endCxn id="7" idx="0"/>
          </p:cNvCxnSpPr>
          <p:nvPr/>
        </p:nvCxnSpPr>
        <p:spPr>
          <a:xfrm>
            <a:off x="5292080" y="2996952"/>
            <a:ext cx="154600" cy="194421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5446680" y="2924944"/>
            <a:ext cx="1395683" cy="1296144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stCxn id="3" idx="2"/>
            <a:endCxn id="9" idx="0"/>
          </p:cNvCxnSpPr>
          <p:nvPr/>
        </p:nvCxnSpPr>
        <p:spPr>
          <a:xfrm>
            <a:off x="1511660" y="1700808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7308304" y="162880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7812360" y="4713560"/>
            <a:ext cx="0" cy="2996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1763688" y="4317516"/>
            <a:ext cx="1224136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</a:t>
            </a:r>
            <a:r>
              <a:rPr lang="ru-RU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АХЧ</a:t>
            </a:r>
            <a:endParaRPr lang="ru-RU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2781304" y="2924944"/>
            <a:ext cx="1081200" cy="13681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24"/>
          <p:cNvSpPr/>
          <p:nvPr/>
        </p:nvSpPr>
        <p:spPr>
          <a:xfrm>
            <a:off x="611560" y="5445224"/>
            <a:ext cx="1008112" cy="115212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Социально-педагогическое сопровождение ОП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1871700" y="5479001"/>
            <a:ext cx="1008112" cy="115212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Профориентационная</a:t>
            </a:r>
            <a:r>
              <a:rPr lang="ru-RU" sz="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</a:t>
            </a:r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 flipH="1">
            <a:off x="1118631" y="5013176"/>
            <a:ext cx="645057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21" idx="2"/>
            <a:endCxn id="27" idx="0"/>
          </p:cNvCxnSpPr>
          <p:nvPr/>
        </p:nvCxnSpPr>
        <p:spPr>
          <a:xfrm>
            <a:off x="2375756" y="5109604"/>
            <a:ext cx="0" cy="36939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68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76766" y="1124744"/>
            <a:ext cx="7200800" cy="4154984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развития 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ГАПОУ СО 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«Полевской многопрофильный техникум им. В.И. Назарова» </a:t>
            </a:r>
          </a:p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2021-2023 годы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642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260648"/>
            <a:ext cx="78488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 развития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endParaRPr lang="ru-RU" sz="1600" dirty="0">
              <a:solidFill>
                <a:srgbClr val="66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b="1" dirty="0">
                <a:solidFill>
                  <a:srgbClr val="6600FF"/>
                </a:solidFill>
                <a:cs typeface="Andalus" panose="02020603050405020304" pitchFamily="18" charset="-78"/>
              </a:rPr>
              <a:t>Ф</a:t>
            </a:r>
            <a:r>
              <a:rPr lang="ru-RU" sz="2000" b="1" dirty="0" smtClean="0">
                <a:solidFill>
                  <a:srgbClr val="6600FF"/>
                </a:solidFill>
                <a:cs typeface="Andalus" panose="02020603050405020304" pitchFamily="18" charset="-78"/>
              </a:rPr>
              <a:t>ормирование </a:t>
            </a:r>
            <a:r>
              <a:rPr lang="ru-RU" sz="2000" b="1" dirty="0">
                <a:solidFill>
                  <a:srgbClr val="6600FF"/>
                </a:solidFill>
                <a:cs typeface="Andalus" panose="02020603050405020304" pitchFamily="18" charset="-78"/>
              </a:rPr>
              <a:t>и реализация современной модели подготовки кадров, обеспечивающей повышение доступности и качества профессионального образования в соответствии с требованиями инновационного развития экономики, современными потребностями общества и каждого гражданина</a:t>
            </a:r>
            <a:r>
              <a:rPr lang="ru-RU" sz="2000" b="1" dirty="0">
                <a:solidFill>
                  <a:srgbClr val="6600FF"/>
                </a:solidFill>
                <a:latin typeface="+mj-lt"/>
                <a:cs typeface="Aparajita" panose="020B0604020202020204" pitchFamily="34" charset="0"/>
              </a:rPr>
              <a:t>.</a:t>
            </a:r>
            <a:r>
              <a:rPr lang="ru-RU" sz="2000" b="1" dirty="0">
                <a:solidFill>
                  <a:srgbClr val="6600FF"/>
                </a:solidFill>
                <a:latin typeface="+mj-lt"/>
                <a:cs typeface="Arabic Typesetting" panose="03020402040406030203" pitchFamily="66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17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870" y="548680"/>
            <a:ext cx="87849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Задачи программы</a:t>
            </a:r>
          </a:p>
          <a:p>
            <a:pPr algn="ctr"/>
            <a:endParaRPr lang="ru-RU" b="1" dirty="0" smtClean="0"/>
          </a:p>
          <a:p>
            <a:pPr marL="342900" indent="-342900">
              <a:buAutoNum type="arabicPeriod"/>
            </a:pPr>
            <a:r>
              <a:rPr lang="ru-RU" b="1" dirty="0" smtClean="0"/>
              <a:t>Внедрение </a:t>
            </a:r>
            <a:r>
              <a:rPr lang="ru-RU" b="1" dirty="0"/>
              <a:t>структурных и технологических инноваций в образовательный процесс </a:t>
            </a:r>
            <a:r>
              <a:rPr lang="ru-RU" b="1" dirty="0" smtClean="0"/>
              <a:t>техникума</a:t>
            </a:r>
          </a:p>
          <a:p>
            <a:pPr marL="342900" lvl="0" indent="-342900">
              <a:buFontTx/>
              <a:buAutoNum type="arabicPeriod"/>
            </a:pPr>
            <a:r>
              <a:rPr lang="ru-RU" b="1" dirty="0"/>
              <a:t>Формирование и развитие системы оценки качества образования и образовательных </a:t>
            </a:r>
            <a:r>
              <a:rPr lang="ru-RU" b="1" dirty="0" smtClean="0"/>
              <a:t>результатов (система менеджмента качества)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b="1" dirty="0"/>
              <a:t>Развитие инновационной инфраструктуры техникума, обеспечивающей условия для обучения и подготовки кадров для современной </a:t>
            </a:r>
            <a:r>
              <a:rPr lang="ru-RU" b="1" dirty="0" smtClean="0"/>
              <a:t>экономики</a:t>
            </a:r>
          </a:p>
          <a:p>
            <a:pPr marL="342900" lvl="0" indent="-342900">
              <a:buFontTx/>
              <a:buAutoNum type="arabicPeriod"/>
            </a:pPr>
            <a:r>
              <a:rPr lang="ru-RU" b="1" dirty="0"/>
              <a:t>Информатизация сфер деятельности </a:t>
            </a:r>
            <a:r>
              <a:rPr lang="ru-RU" b="1" dirty="0" smtClean="0"/>
              <a:t>техникума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b="1" dirty="0"/>
              <a:t>Совершенствование системы управления </a:t>
            </a:r>
            <a:r>
              <a:rPr lang="ru-RU" b="1" dirty="0" smtClean="0"/>
              <a:t>техникума, </a:t>
            </a:r>
            <a:r>
              <a:rPr lang="ru-RU" b="1" dirty="0"/>
              <a:t>повышение его </a:t>
            </a:r>
            <a:r>
              <a:rPr lang="ru-RU" b="1" dirty="0" smtClean="0"/>
              <a:t>эффективности</a:t>
            </a:r>
          </a:p>
          <a:p>
            <a:pPr marL="342900" lvl="0" indent="-342900">
              <a:buFontTx/>
              <a:buAutoNum type="arabicPeriod"/>
            </a:pPr>
            <a:r>
              <a:rPr lang="ru-RU" b="1" dirty="0"/>
              <a:t>Формирование корпоративной культуры, имиджа, фирменного стиля </a:t>
            </a:r>
            <a:r>
              <a:rPr lang="ru-RU" b="1" dirty="0" smtClean="0"/>
              <a:t>техникума</a:t>
            </a:r>
            <a:endParaRPr lang="ru-RU" dirty="0"/>
          </a:p>
          <a:p>
            <a:pPr marL="342900" lvl="0" indent="-342900">
              <a:buFontTx/>
              <a:buAutoNum type="arabicPeriod"/>
            </a:pPr>
            <a:r>
              <a:rPr lang="ru-RU" b="1" dirty="0"/>
              <a:t>Обеспечение конкурентоспособности и лидерства </a:t>
            </a:r>
            <a:r>
              <a:rPr lang="ru-RU" b="1" dirty="0" smtClean="0"/>
              <a:t>техникума </a:t>
            </a:r>
            <a:r>
              <a:rPr lang="ru-RU" b="1" dirty="0"/>
              <a:t>на рынке образовательных услуг</a:t>
            </a:r>
            <a:endParaRPr lang="ru-RU" dirty="0"/>
          </a:p>
          <a:p>
            <a:pPr marL="342900" indent="-34290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703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2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u="sng" dirty="0" smtClean="0"/>
              <a:t>Что необходимо сделать для решения поставленных задач: (предложения)</a:t>
            </a:r>
          </a:p>
          <a:p>
            <a:pPr lvl="0" algn="ctr"/>
            <a:endParaRPr lang="ru-RU" dirty="0" smtClean="0"/>
          </a:p>
          <a:p>
            <a:pPr marL="342900" lvl="0" indent="-342900">
              <a:buAutoNum type="arabicPeriod"/>
            </a:pPr>
            <a:r>
              <a:rPr lang="ru-RU" dirty="0" smtClean="0"/>
              <a:t>Каждой службе разработать стратегию развития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Разработать и внедрить СМК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Продолжать работу по лабораторному комплексу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Информатизация образовательного процесса</a:t>
            </a:r>
          </a:p>
          <a:p>
            <a:pPr marL="342900" lvl="0" indent="-342900">
              <a:buAutoNum type="arabicPeriod"/>
            </a:pPr>
            <a:r>
              <a:rPr lang="ru-RU" dirty="0" smtClean="0"/>
              <a:t>Внедрить корпоративную культуру</a:t>
            </a:r>
          </a:p>
          <a:p>
            <a:pPr lvl="0"/>
            <a:endParaRPr lang="ru-RU" dirty="0" smtClean="0"/>
          </a:p>
          <a:p>
            <a:pPr lvl="0"/>
            <a:endParaRPr lang="ru-RU" dirty="0"/>
          </a:p>
          <a:p>
            <a:pPr lvl="0"/>
            <a:endParaRPr lang="ru-RU" dirty="0" smtClean="0"/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303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90472"/>
          </a:xfrm>
        </p:spPr>
        <p:txBody>
          <a:bodyPr>
            <a:normAutofit/>
          </a:bodyPr>
          <a:lstStyle/>
          <a:p>
            <a:r>
              <a:rPr lang="ru-RU" sz="1800" dirty="0"/>
              <a:t>Учебная фирма — путь развития профессиональных на­выков у студентов.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772816"/>
            <a:ext cx="7732381" cy="4353347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Учебная фирма — это модель предприятия, которая от­ражает деятельность существующих реальных компаний избранной отрасли экономики. </a:t>
            </a: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Учебная </a:t>
            </a:r>
            <a:r>
              <a:rPr lang="ru-RU" b="1" dirty="0"/>
              <a:t>фирма явля­ется дидактической концепцией; в учебной фирме реальная ситуация (деятельность реальной фирмы) имитируется с образовательными целями.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22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461</TotalTime>
  <Words>376</Words>
  <Application>Microsoft Office PowerPoint</Application>
  <PresentationFormat>Экран (4:3)</PresentationFormat>
  <Paragraphs>73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Презентация PowerPoint</vt:lpstr>
      <vt:lpstr>Цель совещания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Учебная фирма — путь развития профессиональных на­выков у студентов.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6opogau</dc:creator>
  <cp:lastModifiedBy>6opogau</cp:lastModifiedBy>
  <cp:revision>21</cp:revision>
  <dcterms:created xsi:type="dcterms:W3CDTF">2020-12-23T04:31:05Z</dcterms:created>
  <dcterms:modified xsi:type="dcterms:W3CDTF">2021-01-13T05:32:54Z</dcterms:modified>
</cp:coreProperties>
</file>